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Lst>
  <p:sldSz cy="10058400" cx="7772400"/>
  <p:notesSz cx="6858000" cy="9144000"/>
  <p:embeddedFontLst>
    <p:embeddedFont>
      <p:font typeface="Halant"/>
      <p:regular r:id="rId14"/>
      <p:bold r:id="rId15"/>
    </p:embeddedFont>
    <p:embeddedFont>
      <p:font typeface="Inter"/>
      <p:regular r:id="rId16"/>
      <p:bold r:id="rId17"/>
      <p:italic r:id="rId18"/>
      <p:boldItalic r:id="rId19"/>
    </p:embeddedFont>
    <p:embeddedFont>
      <p:font typeface="Plus Jakarta Sans Medium"/>
      <p:regular r:id="rId20"/>
      <p:bold r:id="rId21"/>
      <p:italic r:id="rId22"/>
      <p:boldItalic r:id="rId23"/>
    </p:embeddedFont>
    <p:embeddedFont>
      <p:font typeface="Inter Medium"/>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8C58EB6-CCB4-4700-9C13-E812C49396D1}">
  <a:tblStyle styleId="{38C58EB6-CCB4-4700-9C13-E812C49396D1}"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14A1A35-A6A4-4D43-88C2-486EDDDD7F28}"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regular.fntdata"/><Relationship Id="rId22" Type="http://schemas.openxmlformats.org/officeDocument/2006/relationships/font" Target="fonts/PlusJakartaSansMedium-italic.fntdata"/><Relationship Id="rId21" Type="http://schemas.openxmlformats.org/officeDocument/2006/relationships/font" Target="fonts/PlusJakartaSansMedium-bold.fntdata"/><Relationship Id="rId24" Type="http://schemas.openxmlformats.org/officeDocument/2006/relationships/font" Target="fonts/InterMedium-regular.fntdata"/><Relationship Id="rId23" Type="http://schemas.openxmlformats.org/officeDocument/2006/relationships/font" Target="fonts/PlusJakartaSansMedium-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InterMedium-italic.fntdata"/><Relationship Id="rId25" Type="http://schemas.openxmlformats.org/officeDocument/2006/relationships/font" Target="fonts/InterMedium-bold.fntdata"/><Relationship Id="rId27" Type="http://schemas.openxmlformats.org/officeDocument/2006/relationships/font" Target="fonts/InterMedium-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font" Target="fonts/Halant-bold.fntdata"/><Relationship Id="rId14" Type="http://schemas.openxmlformats.org/officeDocument/2006/relationships/font" Target="fonts/Halant-regular.fntdata"/><Relationship Id="rId17" Type="http://schemas.openxmlformats.org/officeDocument/2006/relationships/font" Target="fonts/Inter-bold.fntdata"/><Relationship Id="rId16" Type="http://schemas.openxmlformats.org/officeDocument/2006/relationships/font" Target="fonts/Inter-regular.fntdata"/><Relationship Id="rId19" Type="http://schemas.openxmlformats.org/officeDocument/2006/relationships/font" Target="fonts/Inter-boldItalic.fntdata"/><Relationship Id="rId18" Type="http://schemas.openxmlformats.org/officeDocument/2006/relationships/font" Target="fonts/Inter-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43"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0e6f406d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0e6f406d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50e6f406db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50e6f406db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50e6f406db_0_1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50e6f406db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50e6f406db_0_77: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50e6f406db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350e6f406db_0_9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350e6f406db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50e6f406db_0_22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350e6f406db_0_2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0" name="Google Shape;100;p2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Gallery Walk</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Lessons from the Articles</a:t>
            </a:r>
            <a:endParaRPr sz="2000">
              <a:latin typeface="Inter Medium"/>
              <a:ea typeface="Inter Medium"/>
              <a:cs typeface="Inter Medium"/>
              <a:sym typeface="Inter Medium"/>
            </a:endParaRPr>
          </a:p>
        </p:txBody>
      </p:sp>
      <p:pic>
        <p:nvPicPr>
          <p:cNvPr id="101" name="Google Shape;101;p2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25"/>
          <p:cNvSpPr txBox="1"/>
          <p:nvPr/>
        </p:nvSpPr>
        <p:spPr>
          <a:xfrm>
            <a:off x="307649" y="1025350"/>
            <a:ext cx="7157100" cy="378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05" name="Google Shape;105;p25"/>
          <p:cNvSpPr txBox="1"/>
          <p:nvPr/>
        </p:nvSpPr>
        <p:spPr>
          <a:xfrm>
            <a:off x="601318" y="140334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rgbClr val="000000"/>
              </a:buClr>
              <a:buSzPts val="1000"/>
              <a:buFont typeface="Arial"/>
              <a:buNone/>
            </a:pPr>
            <a:r>
              <a:rPr b="1" lang="en" sz="1200">
                <a:solidFill>
                  <a:srgbClr val="000000"/>
                </a:solidFill>
                <a:latin typeface="Halant"/>
                <a:ea typeface="Halant"/>
                <a:cs typeface="Halant"/>
                <a:sym typeface="Halant"/>
              </a:rPr>
              <a:t>Directions:</a:t>
            </a:r>
            <a:r>
              <a:rPr b="1" i="1" lang="en" sz="1200">
                <a:solidFill>
                  <a:srgbClr val="000000"/>
                </a:solidFill>
                <a:latin typeface="Halant"/>
                <a:ea typeface="Halant"/>
                <a:cs typeface="Halant"/>
                <a:sym typeface="Halant"/>
              </a:rPr>
              <a:t> </a:t>
            </a:r>
            <a:r>
              <a:rPr lang="en" sz="1200">
                <a:solidFill>
                  <a:srgbClr val="000000"/>
                </a:solidFill>
                <a:latin typeface="Halant"/>
                <a:ea typeface="Halant"/>
                <a:cs typeface="Halant"/>
                <a:sym typeface="Halant"/>
              </a:rPr>
              <a:t>As you view each source, take notes in each column. </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Write a short phrase or quote that demonstrates the key idea or an observation</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Circle whether the source illustrates a strength or weakness of the Articles</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Provide a 1 sentence explanation of how the source shows a strength or weakness</a:t>
            </a:r>
            <a:endParaRPr sz="1200">
              <a:solidFill>
                <a:srgbClr val="000000"/>
              </a:solidFill>
              <a:latin typeface="Halant"/>
              <a:ea typeface="Halant"/>
              <a:cs typeface="Halant"/>
              <a:sym typeface="Halant"/>
            </a:endParaRPr>
          </a:p>
        </p:txBody>
      </p:sp>
      <p:graphicFrame>
        <p:nvGraphicFramePr>
          <p:cNvPr id="106" name="Google Shape;106;p25"/>
          <p:cNvGraphicFramePr/>
          <p:nvPr/>
        </p:nvGraphicFramePr>
        <p:xfrm>
          <a:off x="381568" y="2323974"/>
          <a:ext cx="3000000" cy="3000000"/>
        </p:xfrm>
        <a:graphic>
          <a:graphicData uri="http://schemas.openxmlformats.org/drawingml/2006/table">
            <a:tbl>
              <a:tblPr>
                <a:noFill/>
                <a:tableStyleId>{38C58EB6-CCB4-4700-9C13-E812C49396D1}</a:tableStyleId>
              </a:tblPr>
              <a:tblGrid>
                <a:gridCol w="1270775"/>
                <a:gridCol w="2033275"/>
                <a:gridCol w="1281200"/>
                <a:gridCol w="2497950"/>
              </a:tblGrid>
              <a:tr h="363675">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Key Idea/ Observation</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Strength or Weakness</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Justification</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1: </a:t>
                      </a:r>
                      <a:r>
                        <a:rPr lang="en" sz="1200">
                          <a:solidFill>
                            <a:srgbClr val="000000"/>
                          </a:solidFill>
                          <a:latin typeface="Inter"/>
                          <a:ea typeface="Inter"/>
                          <a:cs typeface="Inter"/>
                          <a:sym typeface="Inter"/>
                        </a:rPr>
                        <a:t>Article II of the Articles of Confederation</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Strength</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Weakness</a:t>
                      </a:r>
                      <a:endParaRPr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036300">
                <a:tc>
                  <a:txBody>
                    <a:bodyPr/>
                    <a:lstStyle/>
                    <a:p>
                      <a:pPr indent="0" lvl="0" marL="0" rtl="0" algn="l">
                        <a:spcBef>
                          <a:spcPts val="0"/>
                        </a:spcBef>
                        <a:spcAft>
                          <a:spcPts val="0"/>
                        </a:spcAft>
                        <a:buNone/>
                      </a:pPr>
                      <a:r>
                        <a:rPr lang="en" sz="1200">
                          <a:latin typeface="Inter"/>
                          <a:ea typeface="Inter"/>
                          <a:cs typeface="Inter"/>
                          <a:sym typeface="Inter"/>
                        </a:rPr>
                        <a:t>2: </a:t>
                      </a:r>
                      <a:r>
                        <a:rPr lang="en" sz="1200">
                          <a:solidFill>
                            <a:srgbClr val="000000"/>
                          </a:solidFill>
                          <a:latin typeface="Inter"/>
                          <a:ea typeface="Inter"/>
                          <a:cs typeface="Inter"/>
                          <a:sym typeface="Inter"/>
                        </a:rPr>
                        <a:t>Article IX of the Articles of Confederation</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Weakness</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3: Article 6 of the Northwest Ordinance</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Weakness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pic>
        <p:nvPicPr>
          <p:cNvPr id="111" name="Google Shape;111;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2" name="Google Shape;112;p2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Gallery Walk</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Lessons from the Articles</a:t>
            </a:r>
            <a:endParaRPr sz="2000">
              <a:latin typeface="Inter Medium"/>
              <a:ea typeface="Inter Medium"/>
              <a:cs typeface="Inter Medium"/>
              <a:sym typeface="Inter Medium"/>
            </a:endParaRPr>
          </a:p>
        </p:txBody>
      </p:sp>
      <p:pic>
        <p:nvPicPr>
          <p:cNvPr id="113" name="Google Shape;113;p26"/>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14" name="Google Shape;114;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5" name="Google Shape;115;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6" name="Google Shape;116;p26"/>
          <p:cNvSpPr txBox="1"/>
          <p:nvPr/>
        </p:nvSpPr>
        <p:spPr>
          <a:xfrm>
            <a:off x="601318" y="109854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rgbClr val="000000"/>
              </a:buClr>
              <a:buSzPts val="1000"/>
              <a:buFont typeface="Arial"/>
              <a:buNone/>
            </a:pPr>
            <a:r>
              <a:rPr b="1" lang="en" sz="1200">
                <a:solidFill>
                  <a:srgbClr val="000000"/>
                </a:solidFill>
                <a:latin typeface="Halant"/>
                <a:ea typeface="Halant"/>
                <a:cs typeface="Halant"/>
                <a:sym typeface="Halant"/>
              </a:rPr>
              <a:t>Directions:</a:t>
            </a:r>
            <a:r>
              <a:rPr b="1" i="1" lang="en" sz="1200">
                <a:solidFill>
                  <a:srgbClr val="000000"/>
                </a:solidFill>
                <a:latin typeface="Halant"/>
                <a:ea typeface="Halant"/>
                <a:cs typeface="Halant"/>
                <a:sym typeface="Halant"/>
              </a:rPr>
              <a:t> </a:t>
            </a:r>
            <a:r>
              <a:rPr lang="en" sz="1200">
                <a:solidFill>
                  <a:srgbClr val="000000"/>
                </a:solidFill>
                <a:latin typeface="Halant"/>
                <a:ea typeface="Halant"/>
                <a:cs typeface="Halant"/>
                <a:sym typeface="Halant"/>
              </a:rPr>
              <a:t>As you view each source, take notes in each column. </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Write a short phrase or quote that demonstrates the key idea or an observation</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Circle whether the source illustrates a strength or weakness of the Articles</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Provide a 1 sentence explanation of how the source shows a strength or weakness</a:t>
            </a:r>
            <a:endParaRPr sz="1200">
              <a:solidFill>
                <a:srgbClr val="000000"/>
              </a:solidFill>
              <a:latin typeface="Halant"/>
              <a:ea typeface="Halant"/>
              <a:cs typeface="Halant"/>
              <a:sym typeface="Halant"/>
            </a:endParaRPr>
          </a:p>
        </p:txBody>
      </p:sp>
      <p:graphicFrame>
        <p:nvGraphicFramePr>
          <p:cNvPr id="117" name="Google Shape;117;p26"/>
          <p:cNvGraphicFramePr/>
          <p:nvPr/>
        </p:nvGraphicFramePr>
        <p:xfrm>
          <a:off x="381568" y="2019174"/>
          <a:ext cx="3000000" cy="3000000"/>
        </p:xfrm>
        <a:graphic>
          <a:graphicData uri="http://schemas.openxmlformats.org/drawingml/2006/table">
            <a:tbl>
              <a:tblPr>
                <a:noFill/>
                <a:tableStyleId>{38C58EB6-CCB4-4700-9C13-E812C49396D1}</a:tableStyleId>
              </a:tblPr>
              <a:tblGrid>
                <a:gridCol w="1270775"/>
                <a:gridCol w="2033275"/>
                <a:gridCol w="1281200"/>
                <a:gridCol w="2497950"/>
              </a:tblGrid>
              <a:tr h="363675">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Key Idea/ Observation</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Strength or Weakness</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Justification</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4: Map of the Western Land Cessions</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Strength</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Weakness</a:t>
                      </a:r>
                      <a:endParaRPr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036300">
                <a:tc>
                  <a:txBody>
                    <a:bodyPr/>
                    <a:lstStyle/>
                    <a:p>
                      <a:pPr indent="0" lvl="0" marL="0" rtl="0" algn="l">
                        <a:spcBef>
                          <a:spcPts val="0"/>
                        </a:spcBef>
                        <a:spcAft>
                          <a:spcPts val="0"/>
                        </a:spcAft>
                        <a:buNone/>
                      </a:pPr>
                      <a:r>
                        <a:rPr lang="en" sz="1200">
                          <a:latin typeface="Inter"/>
                          <a:ea typeface="Inter"/>
                          <a:cs typeface="Inter"/>
                          <a:sym typeface="Inter"/>
                        </a:rPr>
                        <a:t>5: Bowdoin Proclamation</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Strength</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Weakness</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6: Letter from Washington to Jay</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Strength</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Weakness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7: Letter from Knox to Washington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Weakness</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Secondary Source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Evaluating the Articles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23" name="Google Shape;123;p2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24" name="Google Shape;124;p27"/>
          <p:cNvSpPr txBox="1"/>
          <p:nvPr/>
        </p:nvSpPr>
        <p:spPr>
          <a:xfrm>
            <a:off x="469050" y="10631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secondary source. Use highlighters to identify strengths and weaknesses and then answer the accompanying questions.</a:t>
            </a:r>
            <a:endParaRPr/>
          </a:p>
        </p:txBody>
      </p:sp>
      <p:pic>
        <p:nvPicPr>
          <p:cNvPr id="125" name="Google Shape;125;p2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26" name="Google Shape;126;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8" name="Google Shape;128;p27"/>
          <p:cNvGraphicFramePr/>
          <p:nvPr/>
        </p:nvGraphicFramePr>
        <p:xfrm>
          <a:off x="469041" y="1628635"/>
          <a:ext cx="3000000" cy="3000000"/>
        </p:xfrm>
        <a:graphic>
          <a:graphicData uri="http://schemas.openxmlformats.org/drawingml/2006/table">
            <a:tbl>
              <a:tblPr>
                <a:noFill/>
                <a:tableStyleId>{D14A1A35-A6A4-4D43-88C2-486EDDDD7F28}</a:tableStyleId>
              </a:tblPr>
              <a:tblGrid>
                <a:gridCol w="2266425"/>
                <a:gridCol w="2478475"/>
                <a:gridCol w="2089425"/>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Merrill Jensen, </a:t>
                      </a:r>
                      <a:r>
                        <a:rPr i="1" lang="en" sz="1200">
                          <a:solidFill>
                            <a:schemeClr val="dk1"/>
                          </a:solidFill>
                          <a:latin typeface="Halant"/>
                          <a:ea typeface="Halant"/>
                          <a:cs typeface="Halant"/>
                          <a:sym typeface="Halant"/>
                        </a:rPr>
                        <a:t>The Articles of Confederation: An Interpretation of the Social-constitutional History of the American Revolution, 1774-1781</a:t>
                      </a:r>
                      <a:r>
                        <a:rPr lang="en" sz="1200">
                          <a:solidFill>
                            <a:schemeClr val="dk1"/>
                          </a:solidFill>
                          <a:latin typeface="Halant"/>
                          <a:ea typeface="Halant"/>
                          <a:cs typeface="Halant"/>
                          <a:sym typeface="Halant"/>
                        </a:rPr>
                        <a:t>, 1948.</a:t>
                      </a:r>
                      <a:r>
                        <a:rPr lang="en" sz="1200">
                          <a:solidFill>
                            <a:schemeClr val="dk1"/>
                          </a:solidFill>
                          <a:latin typeface="Halant"/>
                          <a:ea typeface="Halant"/>
                          <a:cs typeface="Halant"/>
                          <a:sym typeface="Halant"/>
                        </a:rPr>
                        <a:t>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Merrill Jensen was an American historian whose </a:t>
                      </a:r>
                      <a:r>
                        <a:rPr lang="en" sz="1000">
                          <a:solidFill>
                            <a:schemeClr val="dk1"/>
                          </a:solidFill>
                          <a:latin typeface="Inter"/>
                          <a:ea typeface="Inter"/>
                          <a:cs typeface="Inter"/>
                          <a:sym typeface="Inter"/>
                        </a:rPr>
                        <a:t>research</a:t>
                      </a:r>
                      <a:r>
                        <a:rPr lang="en" sz="1000">
                          <a:solidFill>
                            <a:schemeClr val="dk1"/>
                          </a:solidFill>
                          <a:latin typeface="Inter"/>
                          <a:ea typeface="Inter"/>
                          <a:cs typeface="Inter"/>
                          <a:sym typeface="Inter"/>
                        </a:rPr>
                        <a:t> and writing focused on the ratification of the United States Constitution.</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2">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An analysis of the disputes over the Articles of Confederation makes it plain that they were not the result of either ignorance or inexperience. On the contrary, they were a natural outcome of the revolutionary movement within the American colonies. The radical leaders of the opposition to Great Britain after 1765 had consistently denied the authority of any government superior to the legislatures of the several colonies. From 1774 on, the radicals continued to deny the authority of a superior legislature whether located across the seas or within the American states… It can be said that the </a:t>
                      </a:r>
                      <a:r>
                        <a:rPr lang="en" sz="1100">
                          <a:solidFill>
                            <a:schemeClr val="dk1"/>
                          </a:solidFill>
                          <a:latin typeface="Inter"/>
                          <a:ea typeface="Inter"/>
                          <a:cs typeface="Inter"/>
                          <a:sym typeface="Inter"/>
                        </a:rPr>
                        <a:t>constitution</a:t>
                      </a:r>
                      <a:r>
                        <a:rPr lang="en" sz="1100">
                          <a:solidFill>
                            <a:schemeClr val="dk1"/>
                          </a:solidFill>
                          <a:latin typeface="Inter"/>
                          <a:ea typeface="Inter"/>
                          <a:cs typeface="Inter"/>
                          <a:sym typeface="Inter"/>
                        </a:rPr>
                        <a:t> which the radicals created, the Articles of Confederation, was a </a:t>
                      </a:r>
                      <a:r>
                        <a:rPr lang="en" sz="1100">
                          <a:solidFill>
                            <a:schemeClr val="dk1"/>
                          </a:solidFill>
                          <a:latin typeface="Inter"/>
                          <a:ea typeface="Inter"/>
                          <a:cs typeface="Inter"/>
                          <a:sym typeface="Inter"/>
                        </a:rPr>
                        <a:t>constitutional expression of the philosophy of the Declaration of Independence.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The vital change which took place between 1776 and 1787 was not in ideas nor in attitudes but in the balance of political power. The radical organization which had brought about the Revolution disintegrated with success, for the radicals had won their real goal, local self-government. Radical leaders returned to their states to enjoy the results of their efforts unhampered by a central government of extensive power. The conservatives, on the other hand, made only occasional gains in the states, as in Massachusetts, where their rule was met by open rebellion in 1786. In other states the attack upon their position was a slow but sure process, as in Virginia. Some of them had realized in 1776 that centralization was their protection: a central government to suppress internal rebellions, to regulate trade, and to control the actions of the state governments as the British government had controlled the colonial governments.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Once the Articles had been ratified, many serious attempts were made to amend them in such a way as to strengthen the central organization. These attempts at amendment failed…The alterations proposed during the Confederation period were not fundamental, for they did not touch the vital question of the distribution of power between the states and the central government. The vast field of undefined and unenumerated powers lay with the states. Congress could function only within an area of precisely delegated and carefully limited authority.</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a:txBody>
                    <a:bodyPr/>
                    <a:lstStyle/>
                    <a:p>
                      <a:pPr indent="0" lvl="0" marL="0" rtl="0" algn="l">
                        <a:spcBef>
                          <a:spcPts val="0"/>
                        </a:spcBef>
                        <a:spcAft>
                          <a:spcPts val="0"/>
                        </a:spcAft>
                        <a:buNone/>
                      </a:pPr>
                      <a:r>
                        <a:rPr lang="en" sz="1100">
                          <a:latin typeface="Inter"/>
                          <a:ea typeface="Inter"/>
                          <a:cs typeface="Inter"/>
                          <a:sym typeface="Inter"/>
                        </a:rPr>
                        <a:t>1. Why did the leaders of the American Revolution create a weak central government?</a:t>
                      </a:r>
                      <a:endParaRPr sz="1100">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2. What happened to the radical leaders after the Revolution ended?</a:t>
                      </a:r>
                      <a:endParaRPr sz="1100">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3. Why did some people want a stronger national government?</a:t>
                      </a:r>
                      <a:endParaRPr sz="1100">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4. Why didn’t the proposed changes and amendments fix the biggest problems?</a:t>
                      </a:r>
                      <a:endParaRPr sz="1100">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32" name="Shape 132"/>
        <p:cNvGrpSpPr/>
        <p:nvPr/>
      </p:nvGrpSpPr>
      <p:grpSpPr>
        <a:xfrm>
          <a:off x="0" y="0"/>
          <a:ext cx="0" cy="0"/>
          <a:chOff x="0" y="0"/>
          <a:chExt cx="0" cy="0"/>
        </a:xfrm>
      </p:grpSpPr>
      <p:pic>
        <p:nvPicPr>
          <p:cNvPr id="133" name="Google Shape;133;p28"/>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34" name="Google Shape;134;p28"/>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Gallery Walk</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Lessons from the Articles (Exemplar)</a:t>
            </a:r>
            <a:endParaRPr sz="2000">
              <a:latin typeface="Inter Medium"/>
              <a:ea typeface="Inter Medium"/>
              <a:cs typeface="Inter Medium"/>
              <a:sym typeface="Inter Medium"/>
            </a:endParaRPr>
          </a:p>
        </p:txBody>
      </p:sp>
      <p:pic>
        <p:nvPicPr>
          <p:cNvPr id="135" name="Google Shape;135;p28"/>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36" name="Google Shape;136;p28"/>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37" name="Google Shape;137;p28"/>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38" name="Google Shape;138;p28"/>
          <p:cNvSpPr txBox="1"/>
          <p:nvPr/>
        </p:nvSpPr>
        <p:spPr>
          <a:xfrm>
            <a:off x="307649" y="1025350"/>
            <a:ext cx="7157100" cy="378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39" name="Google Shape;139;p28"/>
          <p:cNvSpPr txBox="1"/>
          <p:nvPr/>
        </p:nvSpPr>
        <p:spPr>
          <a:xfrm>
            <a:off x="601318" y="140334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rgbClr val="000000"/>
              </a:buClr>
              <a:buSzPts val="1000"/>
              <a:buFont typeface="Arial"/>
              <a:buNone/>
            </a:pPr>
            <a:r>
              <a:rPr b="1" lang="en" sz="1200">
                <a:solidFill>
                  <a:srgbClr val="000000"/>
                </a:solidFill>
                <a:latin typeface="Halant"/>
                <a:ea typeface="Halant"/>
                <a:cs typeface="Halant"/>
                <a:sym typeface="Halant"/>
              </a:rPr>
              <a:t>Directions:</a:t>
            </a:r>
            <a:r>
              <a:rPr b="1" i="1" lang="en" sz="1200">
                <a:solidFill>
                  <a:srgbClr val="000000"/>
                </a:solidFill>
                <a:latin typeface="Halant"/>
                <a:ea typeface="Halant"/>
                <a:cs typeface="Halant"/>
                <a:sym typeface="Halant"/>
              </a:rPr>
              <a:t> </a:t>
            </a:r>
            <a:r>
              <a:rPr lang="en" sz="1200">
                <a:solidFill>
                  <a:srgbClr val="000000"/>
                </a:solidFill>
                <a:latin typeface="Halant"/>
                <a:ea typeface="Halant"/>
                <a:cs typeface="Halant"/>
                <a:sym typeface="Halant"/>
              </a:rPr>
              <a:t>As you view each source, take notes in each column. </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Write a short phrase or quote that demonstrates the key idea or an observation</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Circle whether the source illustrates a strength or weakness of the Articles</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Provide a 1 sentence explanation of how the source shows a strength or weakness</a:t>
            </a:r>
            <a:endParaRPr sz="1200">
              <a:solidFill>
                <a:srgbClr val="000000"/>
              </a:solidFill>
              <a:latin typeface="Halant"/>
              <a:ea typeface="Halant"/>
              <a:cs typeface="Halant"/>
              <a:sym typeface="Halant"/>
            </a:endParaRPr>
          </a:p>
        </p:txBody>
      </p:sp>
      <p:graphicFrame>
        <p:nvGraphicFramePr>
          <p:cNvPr id="140" name="Google Shape;140;p28"/>
          <p:cNvGraphicFramePr/>
          <p:nvPr/>
        </p:nvGraphicFramePr>
        <p:xfrm>
          <a:off x="381568" y="2323974"/>
          <a:ext cx="3000000" cy="3000000"/>
        </p:xfrm>
        <a:graphic>
          <a:graphicData uri="http://schemas.openxmlformats.org/drawingml/2006/table">
            <a:tbl>
              <a:tblPr>
                <a:noFill/>
                <a:tableStyleId>{38C58EB6-CCB4-4700-9C13-E812C49396D1}</a:tableStyleId>
              </a:tblPr>
              <a:tblGrid>
                <a:gridCol w="1270775"/>
                <a:gridCol w="2033275"/>
                <a:gridCol w="1281200"/>
                <a:gridCol w="2497950"/>
              </a:tblGrid>
              <a:tr h="363675">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Key Idea/ Observation</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Strength or Weakness</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Justification</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1: </a:t>
                      </a:r>
                      <a:r>
                        <a:rPr lang="en" sz="1200">
                          <a:solidFill>
                            <a:srgbClr val="000000"/>
                          </a:solidFill>
                          <a:latin typeface="Inter"/>
                          <a:ea typeface="Inter"/>
                          <a:cs typeface="Inter"/>
                          <a:sym typeface="Inter"/>
                        </a:rPr>
                        <a:t>Article II of the Articles of Confederation</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“Each state retains its sovereignty…”</a:t>
                      </a:r>
                      <a:endParaRPr b="1" sz="1200">
                        <a:solidFill>
                          <a:srgbClr val="E95C3D"/>
                        </a:solidFill>
                        <a:latin typeface="Inter"/>
                        <a:ea typeface="Inter"/>
                        <a:cs typeface="Inter"/>
                        <a:sym typeface="Inte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Strength</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Weakness</a:t>
                      </a:r>
                      <a:endParaRPr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Articles of Confederation put almost all power in the states, so Congress can’t solve national problems.</a:t>
                      </a:r>
                      <a:endParaRPr b="1" sz="1200">
                        <a:solidFill>
                          <a:srgbClr val="E95C3D"/>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036300">
                <a:tc>
                  <a:txBody>
                    <a:bodyPr/>
                    <a:lstStyle/>
                    <a:p>
                      <a:pPr indent="0" lvl="0" marL="0" rtl="0" algn="l">
                        <a:spcBef>
                          <a:spcPts val="0"/>
                        </a:spcBef>
                        <a:spcAft>
                          <a:spcPts val="0"/>
                        </a:spcAft>
                        <a:buNone/>
                      </a:pPr>
                      <a:r>
                        <a:rPr lang="en" sz="1200">
                          <a:latin typeface="Inter"/>
                          <a:ea typeface="Inter"/>
                          <a:cs typeface="Inter"/>
                          <a:sym typeface="Inter"/>
                        </a:rPr>
                        <a:t>2: </a:t>
                      </a:r>
                      <a:r>
                        <a:rPr lang="en" sz="1200">
                          <a:solidFill>
                            <a:srgbClr val="000000"/>
                          </a:solidFill>
                          <a:latin typeface="Inter"/>
                          <a:ea typeface="Inter"/>
                          <a:cs typeface="Inter"/>
                          <a:sym typeface="Inter"/>
                        </a:rPr>
                        <a:t>Article IX of the Articles of Confederation</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 …unless nine states assent …”</a:t>
                      </a:r>
                      <a:endParaRPr b="1" sz="1200">
                        <a:solidFill>
                          <a:srgbClr val="E95C3D"/>
                        </a:solidFill>
                        <a:latin typeface="Inter"/>
                        <a:ea typeface="Inter"/>
                        <a:cs typeface="Inter"/>
                        <a:sym typeface="Inte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Strength</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Weakness</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Articles of Confederation required nine states for big decisions which made action slow and showed a weak central government.</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3: Article 6 of the Northwest Ordinance</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“There shall be neither slavery nor involuntary servitude …”</a:t>
                      </a:r>
                      <a:endParaRPr b="1" sz="1200">
                        <a:solidFill>
                          <a:srgbClr val="E95C3D"/>
                        </a:solidFill>
                        <a:latin typeface="Inter"/>
                        <a:ea typeface="Inter"/>
                        <a:cs typeface="Inter"/>
                        <a:sym typeface="Inte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Strength</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Weakness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Northwest Ordinance showed that Congress could pass forward-thinking laws that protected rights in new territories.</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
        <p:nvSpPr>
          <p:cNvPr id="141" name="Google Shape;141;p28"/>
          <p:cNvSpPr/>
          <p:nvPr/>
        </p:nvSpPr>
        <p:spPr>
          <a:xfrm>
            <a:off x="3794563" y="5920775"/>
            <a:ext cx="1041600" cy="4320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2" name="Google Shape;142;p28"/>
          <p:cNvSpPr/>
          <p:nvPr/>
        </p:nvSpPr>
        <p:spPr>
          <a:xfrm>
            <a:off x="3794563" y="5054400"/>
            <a:ext cx="1041600" cy="4320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3" name="Google Shape;143;p28"/>
          <p:cNvSpPr/>
          <p:nvPr/>
        </p:nvSpPr>
        <p:spPr>
          <a:xfrm>
            <a:off x="3794563" y="3688050"/>
            <a:ext cx="1041600" cy="4320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47" name="Shape 147"/>
        <p:cNvGrpSpPr/>
        <p:nvPr/>
      </p:nvGrpSpPr>
      <p:grpSpPr>
        <a:xfrm>
          <a:off x="0" y="0"/>
          <a:ext cx="0" cy="0"/>
          <a:chOff x="0" y="0"/>
          <a:chExt cx="0" cy="0"/>
        </a:xfrm>
      </p:grpSpPr>
      <p:pic>
        <p:nvPicPr>
          <p:cNvPr id="148" name="Google Shape;148;p29"/>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49" name="Google Shape;149;p29"/>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Gallery Walk</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Lessons from the Articles (Exemplar)</a:t>
            </a:r>
            <a:endParaRPr sz="2000">
              <a:latin typeface="Inter Medium"/>
              <a:ea typeface="Inter Medium"/>
              <a:cs typeface="Inter Medium"/>
              <a:sym typeface="Inter Medium"/>
            </a:endParaRPr>
          </a:p>
        </p:txBody>
      </p:sp>
      <p:pic>
        <p:nvPicPr>
          <p:cNvPr id="150" name="Google Shape;150;p29"/>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51" name="Google Shape;151;p29"/>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52" name="Google Shape;152;p29"/>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53" name="Google Shape;153;p29"/>
          <p:cNvSpPr txBox="1"/>
          <p:nvPr/>
        </p:nvSpPr>
        <p:spPr>
          <a:xfrm>
            <a:off x="601318" y="109854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rgbClr val="000000"/>
              </a:buClr>
              <a:buSzPts val="1000"/>
              <a:buFont typeface="Arial"/>
              <a:buNone/>
            </a:pPr>
            <a:r>
              <a:rPr b="1" lang="en" sz="1200">
                <a:solidFill>
                  <a:srgbClr val="000000"/>
                </a:solidFill>
                <a:latin typeface="Halant"/>
                <a:ea typeface="Halant"/>
                <a:cs typeface="Halant"/>
                <a:sym typeface="Halant"/>
              </a:rPr>
              <a:t>Directions:</a:t>
            </a:r>
            <a:r>
              <a:rPr b="1" i="1" lang="en" sz="1200">
                <a:solidFill>
                  <a:srgbClr val="000000"/>
                </a:solidFill>
                <a:latin typeface="Halant"/>
                <a:ea typeface="Halant"/>
                <a:cs typeface="Halant"/>
                <a:sym typeface="Halant"/>
              </a:rPr>
              <a:t> </a:t>
            </a:r>
            <a:r>
              <a:rPr lang="en" sz="1200">
                <a:solidFill>
                  <a:srgbClr val="000000"/>
                </a:solidFill>
                <a:latin typeface="Halant"/>
                <a:ea typeface="Halant"/>
                <a:cs typeface="Halant"/>
                <a:sym typeface="Halant"/>
              </a:rPr>
              <a:t>As you view each source, take notes in each column. </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Write a short phrase or quote that demonstrates the key idea or an observation</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Circle whether the source illustrates a strength or weakness of the Articles</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Provide a 1 sentence explanation of how the source shows a strength or weakness</a:t>
            </a:r>
            <a:endParaRPr sz="1200">
              <a:solidFill>
                <a:srgbClr val="000000"/>
              </a:solidFill>
              <a:latin typeface="Halant"/>
              <a:ea typeface="Halant"/>
              <a:cs typeface="Halant"/>
              <a:sym typeface="Halant"/>
            </a:endParaRPr>
          </a:p>
        </p:txBody>
      </p:sp>
      <p:graphicFrame>
        <p:nvGraphicFramePr>
          <p:cNvPr id="154" name="Google Shape;154;p29"/>
          <p:cNvGraphicFramePr/>
          <p:nvPr/>
        </p:nvGraphicFramePr>
        <p:xfrm>
          <a:off x="381568" y="2019174"/>
          <a:ext cx="3000000" cy="3000000"/>
        </p:xfrm>
        <a:graphic>
          <a:graphicData uri="http://schemas.openxmlformats.org/drawingml/2006/table">
            <a:tbl>
              <a:tblPr>
                <a:noFill/>
                <a:tableStyleId>{38C58EB6-CCB4-4700-9C13-E812C49396D1}</a:tableStyleId>
              </a:tblPr>
              <a:tblGrid>
                <a:gridCol w="1270775"/>
                <a:gridCol w="2033275"/>
                <a:gridCol w="1281200"/>
                <a:gridCol w="2497950"/>
              </a:tblGrid>
              <a:tr h="363675">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Key Idea/ Observation</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Strength or Weakness</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Justification</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4: Map of the Western Land Cessions</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Map shows states handing over overlapping western claims to Congress.</a:t>
                      </a:r>
                      <a:endParaRPr b="1" sz="1200">
                        <a:solidFill>
                          <a:srgbClr val="E95C3D"/>
                        </a:solidFill>
                        <a:latin typeface="Inter"/>
                        <a:ea typeface="Inter"/>
                        <a:cs typeface="Inter"/>
                        <a:sym typeface="Inte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Strength</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Weakness</a:t>
                      </a:r>
                      <a:endParaRPr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maps demonstrate how the Articles helped create an orderly plan for adding new, equal states.</a:t>
                      </a:r>
                      <a:endParaRPr b="1" sz="1200">
                        <a:solidFill>
                          <a:srgbClr val="E95C3D"/>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036300">
                <a:tc>
                  <a:txBody>
                    <a:bodyPr/>
                    <a:lstStyle/>
                    <a:p>
                      <a:pPr indent="0" lvl="0" marL="0" rtl="0" algn="l">
                        <a:spcBef>
                          <a:spcPts val="0"/>
                        </a:spcBef>
                        <a:spcAft>
                          <a:spcPts val="0"/>
                        </a:spcAft>
                        <a:buNone/>
                      </a:pPr>
                      <a:r>
                        <a:rPr lang="en" sz="1200">
                          <a:latin typeface="Inter"/>
                          <a:ea typeface="Inter"/>
                          <a:cs typeface="Inter"/>
                          <a:sym typeface="Inter"/>
                        </a:rPr>
                        <a:t>5: Bowdoin Proclamation</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“National government … held only limited authority, so coping with unrest rested on the state.”</a:t>
                      </a:r>
                      <a:endParaRPr b="1" sz="1200">
                        <a:solidFill>
                          <a:srgbClr val="E95C3D"/>
                        </a:solidFill>
                        <a:latin typeface="Inter"/>
                        <a:ea typeface="Inter"/>
                        <a:cs typeface="Inter"/>
                        <a:sym typeface="Inte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Strength</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Weakness</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The speech confirmed that Congress had no army or money to stop a rebellion, proving it was too weak.</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6: Letter from Washington to Jay</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“Men will not … carry into execution … without the intervention of a coercive power.”</a:t>
                      </a:r>
                      <a:endParaRPr b="1" sz="1200">
                        <a:solidFill>
                          <a:srgbClr val="E95C3D"/>
                        </a:solidFill>
                        <a:latin typeface="Inter"/>
                        <a:ea typeface="Inter"/>
                        <a:cs typeface="Inter"/>
                        <a:sym typeface="Inte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Strength</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Weakness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Washington warned the nation can’t last without stronger federal power.</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7: Letter from Knox to Washington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“Powers of Congress are utterly inadequate …”</a:t>
                      </a:r>
                      <a:endParaRPr b="1" sz="1200">
                        <a:solidFill>
                          <a:srgbClr val="E95C3D"/>
                        </a:solidFill>
                        <a:latin typeface="Inter"/>
                        <a:ea typeface="Inter"/>
                        <a:cs typeface="Inter"/>
                        <a:sym typeface="Inte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Strength</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Weakness</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rPr b="1" lang="en" sz="1200">
                          <a:solidFill>
                            <a:srgbClr val="E95C3D"/>
                          </a:solidFill>
                          <a:latin typeface="Inter"/>
                          <a:ea typeface="Inter"/>
                          <a:cs typeface="Inter"/>
                          <a:sym typeface="Inter"/>
                        </a:rPr>
                        <a:t>Knox said the 13 states work against each other, proving the confederation can’t govern effectively.</a:t>
                      </a:r>
                      <a:endParaRPr b="1" sz="1200">
                        <a:solidFill>
                          <a:srgbClr val="E95C3D"/>
                        </a:solidFill>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
        <p:nvSpPr>
          <p:cNvPr id="155" name="Google Shape;155;p29"/>
          <p:cNvSpPr/>
          <p:nvPr/>
        </p:nvSpPr>
        <p:spPr>
          <a:xfrm>
            <a:off x="3794563" y="7895375"/>
            <a:ext cx="1041600" cy="4320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6" name="Google Shape;156;p29"/>
          <p:cNvSpPr/>
          <p:nvPr/>
        </p:nvSpPr>
        <p:spPr>
          <a:xfrm>
            <a:off x="3794563" y="5996975"/>
            <a:ext cx="1041600" cy="4320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7" name="Google Shape;157;p29"/>
          <p:cNvSpPr/>
          <p:nvPr/>
        </p:nvSpPr>
        <p:spPr>
          <a:xfrm>
            <a:off x="3794563" y="4597200"/>
            <a:ext cx="1041600" cy="4320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58" name="Google Shape;158;p29"/>
          <p:cNvSpPr/>
          <p:nvPr/>
        </p:nvSpPr>
        <p:spPr>
          <a:xfrm>
            <a:off x="3794563" y="2773650"/>
            <a:ext cx="1041600" cy="432000"/>
          </a:xfrm>
          <a:prstGeom prst="ellipse">
            <a:avLst/>
          </a:prstGeom>
          <a:noFill/>
          <a:ln cap="flat" cmpd="sng" w="19050">
            <a:solidFill>
              <a:srgbClr val="E95C3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62" name="Shape 162"/>
        <p:cNvGrpSpPr/>
        <p:nvPr/>
      </p:nvGrpSpPr>
      <p:grpSpPr>
        <a:xfrm>
          <a:off x="0" y="0"/>
          <a:ext cx="0" cy="0"/>
          <a:chOff x="0" y="0"/>
          <a:chExt cx="0" cy="0"/>
        </a:xfrm>
      </p:grpSpPr>
      <p:sp>
        <p:nvSpPr>
          <p:cNvPr id="163" name="Google Shape;163;p30"/>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Secondary Source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Evaluating the Articles (Exemplar)</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64" name="Google Shape;164;p30"/>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65" name="Google Shape;165;p30"/>
          <p:cNvSpPr txBox="1"/>
          <p:nvPr/>
        </p:nvSpPr>
        <p:spPr>
          <a:xfrm>
            <a:off x="469050" y="1063125"/>
            <a:ext cx="68343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secondary source. Use highlighters to identify strengths and weaknesses and then answer the accompanying questions.</a:t>
            </a:r>
            <a:endParaRPr/>
          </a:p>
        </p:txBody>
      </p:sp>
      <p:pic>
        <p:nvPicPr>
          <p:cNvPr id="166" name="Google Shape;166;p30"/>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67" name="Google Shape;167;p30"/>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68" name="Google Shape;168;p30"/>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69" name="Google Shape;169;p30"/>
          <p:cNvGraphicFramePr/>
          <p:nvPr/>
        </p:nvGraphicFramePr>
        <p:xfrm>
          <a:off x="469041" y="1628635"/>
          <a:ext cx="3000000" cy="3000000"/>
        </p:xfrm>
        <a:graphic>
          <a:graphicData uri="http://schemas.openxmlformats.org/drawingml/2006/table">
            <a:tbl>
              <a:tblPr>
                <a:noFill/>
                <a:tableStyleId>{D14A1A35-A6A4-4D43-88C2-486EDDDD7F28}</a:tableStyleId>
              </a:tblPr>
              <a:tblGrid>
                <a:gridCol w="2266425"/>
                <a:gridCol w="2478475"/>
                <a:gridCol w="2089425"/>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Merrill Jensen, </a:t>
                      </a:r>
                      <a:r>
                        <a:rPr i="1" lang="en" sz="1200">
                          <a:solidFill>
                            <a:schemeClr val="dk1"/>
                          </a:solidFill>
                          <a:latin typeface="Halant"/>
                          <a:ea typeface="Halant"/>
                          <a:cs typeface="Halant"/>
                          <a:sym typeface="Halant"/>
                        </a:rPr>
                        <a:t>The Articles of Confederation: An Interpretation of the Social-constitutional History of the American Revolution, 1774-1781</a:t>
                      </a:r>
                      <a:r>
                        <a:rPr lang="en" sz="1200">
                          <a:solidFill>
                            <a:schemeClr val="dk1"/>
                          </a:solidFill>
                          <a:latin typeface="Halant"/>
                          <a:ea typeface="Halant"/>
                          <a:cs typeface="Halant"/>
                          <a:sym typeface="Halant"/>
                        </a:rPr>
                        <a:t>, 1948.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Merrill Jensen was an American historian whose research and writing focused on the ratification of the United States Constitution.</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2">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An analysis of the disputes over the Articles of Confederation makes it plain that </a:t>
                      </a:r>
                      <a:r>
                        <a:rPr lang="en" sz="1100">
                          <a:solidFill>
                            <a:schemeClr val="dk1"/>
                          </a:solidFill>
                          <a:highlight>
                            <a:srgbClr val="38E0A4"/>
                          </a:highlight>
                          <a:latin typeface="Inter"/>
                          <a:ea typeface="Inter"/>
                          <a:cs typeface="Inter"/>
                          <a:sym typeface="Inter"/>
                        </a:rPr>
                        <a:t>they were not the result of either ignorance or inexperience</a:t>
                      </a:r>
                      <a:r>
                        <a:rPr lang="en" sz="1100">
                          <a:solidFill>
                            <a:schemeClr val="dk1"/>
                          </a:solidFill>
                          <a:latin typeface="Inter"/>
                          <a:ea typeface="Inter"/>
                          <a:cs typeface="Inter"/>
                          <a:sym typeface="Inter"/>
                        </a:rPr>
                        <a:t>. On the contrary, they were a natural outcome of the revolutionary movement within the American colonies. The radical leaders of the opposition to Great Britain after 1765 had consistently denied the authority of any government superior to the legislatures of the several colonies. From 1774 on, the radicals continued to deny the authority of a superior legislature whether located across the seas or within the American states… It can be said that the constitution which the radicals created, </a:t>
                      </a:r>
                      <a:r>
                        <a:rPr lang="en" sz="1100">
                          <a:solidFill>
                            <a:schemeClr val="dk1"/>
                          </a:solidFill>
                          <a:highlight>
                            <a:srgbClr val="38E0A4"/>
                          </a:highlight>
                          <a:latin typeface="Inter"/>
                          <a:ea typeface="Inter"/>
                          <a:cs typeface="Inter"/>
                          <a:sym typeface="Inter"/>
                        </a:rPr>
                        <a:t>the Articles of Confederation, was a constitutional expression of the philosophy of the Declaration of Independence.</a:t>
                      </a:r>
                      <a:endParaRPr sz="1100">
                        <a:solidFill>
                          <a:schemeClr val="dk1"/>
                        </a:solidFill>
                        <a:highlight>
                          <a:srgbClr val="38E0A4"/>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The vital change which took place between 1776 and 1787 was not in ideas nor in attitudes but in the balance of political power. The radical organization which had brought about the Revolution disintegrated with success, for the </a:t>
                      </a:r>
                      <a:r>
                        <a:rPr lang="en" sz="1100">
                          <a:solidFill>
                            <a:schemeClr val="dk1"/>
                          </a:solidFill>
                          <a:highlight>
                            <a:srgbClr val="38E0A4"/>
                          </a:highlight>
                          <a:latin typeface="Inter"/>
                          <a:ea typeface="Inter"/>
                          <a:cs typeface="Inter"/>
                          <a:sym typeface="Inter"/>
                        </a:rPr>
                        <a:t>radicals had won their real goal, local self-government.</a:t>
                      </a:r>
                      <a:r>
                        <a:rPr lang="en" sz="1100">
                          <a:solidFill>
                            <a:schemeClr val="dk1"/>
                          </a:solidFill>
                          <a:latin typeface="Inter"/>
                          <a:ea typeface="Inter"/>
                          <a:cs typeface="Inter"/>
                          <a:sym typeface="Inter"/>
                        </a:rPr>
                        <a:t> Radical leaders returned to their states to enjoy the results of their efforts unhampered by a central government of extensive power. The conservatives, on the other hand, made only occasional gains in the states, as in Massachusetts, where their rule was met by </a:t>
                      </a:r>
                      <a:r>
                        <a:rPr lang="en" sz="1100">
                          <a:solidFill>
                            <a:schemeClr val="dk1"/>
                          </a:solidFill>
                          <a:highlight>
                            <a:srgbClr val="E95C3D"/>
                          </a:highlight>
                          <a:latin typeface="Inter"/>
                          <a:ea typeface="Inter"/>
                          <a:cs typeface="Inter"/>
                          <a:sym typeface="Inter"/>
                        </a:rPr>
                        <a:t>open rebellion in 1786</a:t>
                      </a:r>
                      <a:r>
                        <a:rPr lang="en" sz="1100">
                          <a:solidFill>
                            <a:schemeClr val="dk1"/>
                          </a:solidFill>
                          <a:latin typeface="Inter"/>
                          <a:ea typeface="Inter"/>
                          <a:cs typeface="Inter"/>
                          <a:sym typeface="Inter"/>
                        </a:rPr>
                        <a:t>. In other states the attack upon their position was a slow but sure process, as in Virginia. Some of them had realized in 1776 that centralization was their protection: a</a:t>
                      </a:r>
                      <a:r>
                        <a:rPr lang="en" sz="1100">
                          <a:solidFill>
                            <a:schemeClr val="dk1"/>
                          </a:solidFill>
                          <a:highlight>
                            <a:srgbClr val="E95C3D"/>
                          </a:highlight>
                          <a:latin typeface="Inter"/>
                          <a:ea typeface="Inter"/>
                          <a:cs typeface="Inter"/>
                          <a:sym typeface="Inter"/>
                        </a:rPr>
                        <a:t> central government to suppress internal rebellions, to regulate trade, and to control the actions of the state governments as the British government had controlled the colonial governments.</a:t>
                      </a:r>
                      <a:endParaRPr sz="1100">
                        <a:solidFill>
                          <a:schemeClr val="dk1"/>
                        </a:solidFill>
                        <a:highlight>
                          <a:srgbClr val="E95C3D"/>
                        </a:highlight>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Once the Articles had been ratified, many serious attempts were made to amend them in such a way as to strengthen the central organization. </a:t>
                      </a:r>
                      <a:r>
                        <a:rPr lang="en" sz="1100">
                          <a:solidFill>
                            <a:schemeClr val="dk1"/>
                          </a:solidFill>
                          <a:highlight>
                            <a:srgbClr val="E95C3D"/>
                          </a:highlight>
                          <a:latin typeface="Inter"/>
                          <a:ea typeface="Inter"/>
                          <a:cs typeface="Inter"/>
                          <a:sym typeface="Inter"/>
                        </a:rPr>
                        <a:t>These attempts at amendment failed</a:t>
                      </a:r>
                      <a:r>
                        <a:rPr lang="en" sz="1100">
                          <a:solidFill>
                            <a:schemeClr val="dk1"/>
                          </a:solidFill>
                          <a:latin typeface="Inter"/>
                          <a:ea typeface="Inter"/>
                          <a:cs typeface="Inter"/>
                          <a:sym typeface="Inter"/>
                        </a:rPr>
                        <a:t>…The alterations proposed during the Confederation period were not fundamental, for </a:t>
                      </a:r>
                      <a:r>
                        <a:rPr lang="en" sz="1100">
                          <a:solidFill>
                            <a:schemeClr val="dk1"/>
                          </a:solidFill>
                          <a:highlight>
                            <a:srgbClr val="E95C3D"/>
                          </a:highlight>
                          <a:latin typeface="Inter"/>
                          <a:ea typeface="Inter"/>
                          <a:cs typeface="Inter"/>
                          <a:sym typeface="Inter"/>
                        </a:rPr>
                        <a:t>they did not touch the vital question of the distribution of power between the states and the central government. The vast field of undefined and unenumerated powers lay with the states. Congress could function only within an area of precisely delegated and carefully limited authority.</a:t>
                      </a:r>
                      <a:endParaRPr sz="1100">
                        <a:solidFill>
                          <a:schemeClr val="dk1"/>
                        </a:solidFill>
                        <a:highlight>
                          <a:srgbClr val="E95C3D"/>
                        </a:highlight>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a:txBody>
                    <a:bodyPr/>
                    <a:lstStyle/>
                    <a:p>
                      <a:pPr indent="0" lvl="0" marL="0" rtl="0" algn="l">
                        <a:spcBef>
                          <a:spcPts val="0"/>
                        </a:spcBef>
                        <a:spcAft>
                          <a:spcPts val="0"/>
                        </a:spcAft>
                        <a:buNone/>
                      </a:pPr>
                      <a:r>
                        <a:rPr lang="en" sz="1100">
                          <a:latin typeface="Inter"/>
                          <a:ea typeface="Inter"/>
                          <a:cs typeface="Inter"/>
                          <a:sym typeface="Inter"/>
                        </a:rPr>
                        <a:t>1. Why did the leaders of the American Revolution create a weak central government?</a:t>
                      </a:r>
                      <a:endParaRPr sz="11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Because they wanted local self-government and were afraid of any powerful central authority</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2. What happened to the radical leaders after the Revolution ended?</a:t>
                      </a:r>
                      <a:endParaRPr sz="11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Many radicals returned to their states to enjoy local self-government and were no longer focused on creating a strong national government.</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3. Why did some people want a stronger national government?</a:t>
                      </a:r>
                      <a:endParaRPr sz="11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Conservatives realized a stronger central government could help stop internal rebellions, control trade, and keep order among the states.</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4. Why didn’t the proposed changes and amendments fix the biggest problems?</a:t>
                      </a:r>
                      <a:endParaRPr sz="1100">
                        <a:latin typeface="Inter"/>
                        <a:ea typeface="Inter"/>
                        <a:cs typeface="Inter"/>
                        <a:sym typeface="Inter"/>
                      </a:endParaRPr>
                    </a:p>
                    <a:p>
                      <a:pPr indent="0" lvl="0" marL="0" rtl="0" algn="l">
                        <a:spcBef>
                          <a:spcPts val="0"/>
                        </a:spcBef>
                        <a:spcAft>
                          <a:spcPts val="0"/>
                        </a:spcAft>
                        <a:buNone/>
                      </a:pPr>
                      <a:r>
                        <a:rPr b="1" lang="en" sz="1100">
                          <a:solidFill>
                            <a:srgbClr val="E95C3D"/>
                          </a:solidFill>
                          <a:latin typeface="Inter"/>
                          <a:ea typeface="Inter"/>
                          <a:cs typeface="Inter"/>
                          <a:sym typeface="Inter"/>
                        </a:rPr>
                        <a:t>Because the changes were small and didn’t fix the main problem: the states still kept most of the power, and Congress remained very weak.</a:t>
                      </a:r>
                      <a:endParaRPr b="1" sz="11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